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78B4"/>
    <a:srgbClr val="005EB8"/>
    <a:srgbClr val="08B48B"/>
    <a:srgbClr val="7D97CB"/>
    <a:srgbClr val="476BB3"/>
    <a:srgbClr val="004F9E"/>
    <a:srgbClr val="07A17C"/>
    <a:srgbClr val="08C497"/>
    <a:srgbClr val="00CC99"/>
    <a:srgbClr val="81C5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1" d="100"/>
          <a:sy n="71" d="100"/>
        </p:scale>
        <p:origin x="2020" y="36"/>
      </p:cViewPr>
      <p:guideLst>
        <p:guide orient="horz" pos="312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3.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094433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643536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072865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21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50074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63224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0A89E9-2F50-40A8-9F12-ABD8DF311BBB}" type="datetimeFigureOut">
              <a:rPr lang="en-GB" smtClean="0"/>
              <a:t>30/09/2025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88868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0A89E9-2F50-40A8-9F12-ABD8DF311BBB}" type="datetimeFigureOut">
              <a:rPr lang="en-GB" smtClean="0"/>
              <a:t>30/09/2025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50677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0A89E9-2F50-40A8-9F12-ABD8DF311BBB}" type="datetimeFigureOut">
              <a:rPr lang="en-GB" smtClean="0"/>
              <a:t>30/09/2025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763406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37154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922396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F0A89E9-2F50-40A8-9F12-ABD8DF311BBB}" type="datetimeFigureOut">
              <a:rPr lang="en-GB" smtClean="0"/>
              <a:t>30/09/2025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2C88AC-D93D-44EB-87AD-CFE01D63AD74}" type="slidenum">
              <a:rPr lang="en-GB" smtClean="0"/>
              <a:t>‹#›</a:t>
            </a:fld>
            <a:endParaRPr lang="en-GB"/>
          </a:p>
        </p:txBody>
      </p:sp>
    </p:spTree>
    <p:extLst>
      <p:ext uri="{BB962C8B-B14F-4D97-AF65-F5344CB8AC3E}">
        <p14:creationId xmlns:p14="http://schemas.microsoft.com/office/powerpoint/2010/main" val="2203338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7">
            <a:extLst>
              <a:ext uri="{FF2B5EF4-FFF2-40B4-BE49-F238E27FC236}">
                <a16:creationId xmlns:a16="http://schemas.microsoft.com/office/drawing/2014/main" id="{4FCC0C64-F31E-4EF7-81CA-9F36C8E05D24}"/>
              </a:ext>
            </a:extLst>
          </p:cNvPr>
          <p:cNvSpPr txBox="1"/>
          <p:nvPr/>
        </p:nvSpPr>
        <p:spPr>
          <a:xfrm>
            <a:off x="183870" y="998105"/>
            <a:ext cx="6478263" cy="198755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defTabSz="457200" rtl="0" eaLnBrk="1" fontAlgn="auto" latinLnBrk="0" hangingPunct="1">
              <a:lnSpc>
                <a:spcPts val="6000"/>
              </a:lnSpc>
              <a:spcBef>
                <a:spcPts val="0"/>
              </a:spcBef>
              <a:spcAft>
                <a:spcPts val="800"/>
              </a:spcAft>
              <a:buClrTx/>
              <a:buSzTx/>
              <a:buFontTx/>
              <a:buNone/>
              <a:tabLst/>
              <a:defRPr/>
            </a:pPr>
            <a:r>
              <a:rPr lang="ta-IN" sz="2800" b="1" spc="-60" dirty="0">
                <a:solidFill>
                  <a:srgbClr val="004F9E"/>
                </a:solidFill>
                <a:latin typeface="Helvetica" panose="020B0604020202020204" pitchFamily="34" charset="0"/>
                <a:cs typeface="Segoe UI" panose="020B0502040204020203" pitchFamily="34" charset="0"/>
              </a:rPr>
              <a:t>இந்த மருத்துவமனையின் உங்கள் அனுபவம் எப்படி இருந்தது?</a:t>
            </a:r>
          </a:p>
        </p:txBody>
      </p:sp>
      <p:sp>
        <p:nvSpPr>
          <p:cNvPr id="8" name="Text Box 9">
            <a:extLst>
              <a:ext uri="{FF2B5EF4-FFF2-40B4-BE49-F238E27FC236}">
                <a16:creationId xmlns:a16="http://schemas.microsoft.com/office/drawing/2014/main" id="{A504A685-3EC5-4DF1-8A70-AB9DDDF8F109}"/>
              </a:ext>
            </a:extLst>
          </p:cNvPr>
          <p:cNvSpPr txBox="1"/>
          <p:nvPr/>
        </p:nvSpPr>
        <p:spPr>
          <a:xfrm>
            <a:off x="183870" y="3433222"/>
            <a:ext cx="5206951" cy="83121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ta-IN" sz="1600" b="1" i="0" u="none" strike="noStrike" kern="1200" cap="none" spc="0" normalizeH="0" baseline="0" dirty="0">
                <a:ln>
                  <a:noFill/>
                </a:ln>
                <a:solidFill>
                  <a:srgbClr val="005EB8"/>
                </a:solidFill>
                <a:effectLst/>
                <a:uLnTx/>
                <a:uFillTx/>
                <a:latin typeface="Helvetica" panose="020B0604020202020204" pitchFamily="34" charset="0"/>
                <a:ea typeface="Arial" panose="020B0604020202020204" pitchFamily="34" charset="0"/>
                <a:cs typeface="Helvetica" panose="020B0604020202020204" pitchFamily="34" charset="0"/>
              </a:rPr>
              <a:t>NHS பெரியவர் உள்நோயாளி கருத்தாய்வு(NHS Adult Inpatient Survey) 2025</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ta-IN" sz="1600" b="1" i="0" u="none" strike="noStrike" kern="1200" cap="none" spc="0" normalizeH="0" baseline="0" dirty="0">
                <a:ln>
                  <a:noFill/>
                </a:ln>
                <a:solidFill>
                  <a:prstClr val="white"/>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10" name="Text Box 10">
            <a:extLst>
              <a:ext uri="{FF2B5EF4-FFF2-40B4-BE49-F238E27FC236}">
                <a16:creationId xmlns:a16="http://schemas.microsoft.com/office/drawing/2014/main" id="{D5CC4655-3EC7-439C-BC56-47F7B5340CA6}"/>
              </a:ext>
            </a:extLst>
          </p:cNvPr>
          <p:cNvSpPr txBox="1"/>
          <p:nvPr/>
        </p:nvSpPr>
        <p:spPr>
          <a:xfrm>
            <a:off x="190127" y="3965221"/>
            <a:ext cx="6227098" cy="1557529"/>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144145" lvl="0" indent="0" defTabSz="457200" rtl="0" eaLnBrk="1" fontAlgn="auto" latinLnBrk="0" hangingPunct="1">
              <a:spcAft>
                <a:spcPts val="1200"/>
              </a:spcAft>
              <a:buClrTx/>
              <a:buSzTx/>
              <a:buFontTx/>
              <a:buNone/>
              <a:tabLst/>
              <a:defRPr/>
            </a:pPr>
            <a:r>
              <a:rPr kumimoji="0" lang="ta-IN" sz="12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நோயாளிகள், </a:t>
            </a:r>
            <a:r>
              <a:rPr lang="ta-IN" sz="12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இரவு முழுவதும் தங்குதலின் போது,</a:t>
            </a:r>
            <a:r>
              <a:rPr kumimoji="0" lang="ta-IN" sz="12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தங்கள் பராமரிப்பைப் பற்றி என்ன நினைத்தார்கள் என்பதைக் கணிப்பதற்காக, மருத்துவமனை ஒரு கருத்தாய்வை நடத்துகின்றது.</a:t>
            </a:r>
          </a:p>
          <a:p>
            <a:pPr marL="0" marR="144145" lvl="0" indent="0" defTabSz="457200" rtl="0" eaLnBrk="1" fontAlgn="auto" latinLnBrk="0" hangingPunct="1">
              <a:spcAft>
                <a:spcPts val="1200"/>
              </a:spcAft>
              <a:buClrTx/>
              <a:buSzTx/>
              <a:buFontTx/>
              <a:buNone/>
              <a:tabLst/>
              <a:defRPr/>
            </a:pPr>
            <a:r>
              <a:rPr lang="ta-IN" sz="12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இது, </a:t>
            </a:r>
            <a:r>
              <a:rPr lang="ta-IN" sz="1200" b="1" dirty="0">
                <a:solidFill>
                  <a:srgbClr val="005EB8"/>
                </a:solidFill>
                <a:latin typeface="Helvetica" panose="020B0604020202020204" pitchFamily="34" charset="0"/>
                <a:ea typeface="Arial" panose="020B0604020202020204" pitchFamily="34" charset="0"/>
                <a:cs typeface="Helvetica" panose="020B0604020202020204" pitchFamily="34" charset="0"/>
              </a:rPr>
              <a:t>நோயாளிகளின் மருத்துவமனை அனுபவங்களை மேம்படுத்தும்</a:t>
            </a:r>
            <a:r>
              <a:rPr lang="ta-IN" sz="12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தேசிய திட்டத்தின் ஒரு பகுதியாகும். கருத்தாய்வில் பங்கேற்பது </a:t>
            </a:r>
            <a:r>
              <a:rPr lang="ta-IN" sz="1200" b="1" dirty="0">
                <a:solidFill>
                  <a:srgbClr val="005EB8"/>
                </a:solidFill>
                <a:latin typeface="Helvetica" panose="020B0604020202020204" pitchFamily="34" charset="0"/>
                <a:ea typeface="Arial" panose="020B0604020202020204" pitchFamily="34" charset="0"/>
                <a:cs typeface="Helvetica" panose="020B0604020202020204" pitchFamily="34" charset="0"/>
              </a:rPr>
              <a:t>தன்னார்வமானது</a:t>
            </a:r>
            <a:r>
              <a:rPr lang="ta-IN" sz="1200" dirty="0">
                <a:solidFill>
                  <a:srgbClr val="005EB8"/>
                </a:solidFill>
                <a:latin typeface="Helvetica" panose="020B0604020202020204" pitchFamily="34" charset="0"/>
                <a:ea typeface="Arial" panose="020B0604020202020204" pitchFamily="34" charset="0"/>
                <a:cs typeface="Helvetica" panose="020B0604020202020204" pitchFamily="34" charset="0"/>
              </a:rPr>
              <a:t> </a:t>
            </a:r>
            <a:r>
              <a:rPr lang="ta-IN" sz="12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மேலும் வழங்கப்படும் அனைத்து பதில்களும் </a:t>
            </a:r>
            <a:r>
              <a:rPr lang="ta-IN" sz="1200" b="1" dirty="0">
                <a:solidFill>
                  <a:srgbClr val="005EB8"/>
                </a:solidFill>
                <a:latin typeface="Helvetica" panose="020B0604020202020204" pitchFamily="34" charset="0"/>
                <a:ea typeface="Arial" panose="020B0604020202020204" pitchFamily="34" charset="0"/>
                <a:cs typeface="Helvetica" panose="020B0604020202020204" pitchFamily="34" charset="0"/>
              </a:rPr>
              <a:t>ரகசியமானவை</a:t>
            </a:r>
            <a:r>
              <a:rPr lang="ta-IN" sz="1200" dirty="0">
                <a:solidFill>
                  <a:srgbClr val="005EB8"/>
                </a:solidFill>
                <a:latin typeface="Helvetica" panose="020B0604020202020204" pitchFamily="34" charset="0"/>
                <a:ea typeface="Arial" panose="020B0604020202020204" pitchFamily="34" charset="0"/>
                <a:cs typeface="Helvetica" panose="020B0604020202020204" pitchFamily="34" charset="0"/>
              </a:rPr>
              <a:t>.</a:t>
            </a:r>
          </a:p>
          <a:p>
            <a:pPr marL="0" marR="144145" lvl="0" indent="0" defTabSz="457200" rtl="0" eaLnBrk="1" fontAlgn="auto" latinLnBrk="0" hangingPunct="1">
              <a:spcBef>
                <a:spcPts val="0"/>
              </a:spcBef>
              <a:spcAft>
                <a:spcPts val="1200"/>
              </a:spcAft>
              <a:buClrTx/>
              <a:buSzTx/>
              <a:buFontTx/>
              <a:buNone/>
              <a:tabLst/>
              <a:defRPr/>
            </a:pPr>
            <a:endParaRPr kumimoji="0" lang="en-GB" sz="11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lnSpc>
                <a:spcPts val="1800"/>
              </a:lnSpc>
              <a:spcBef>
                <a:spcPts val="0"/>
              </a:spcBef>
              <a:spcAft>
                <a:spcPts val="1200"/>
              </a:spcAft>
              <a:buClrTx/>
              <a:buSzTx/>
              <a:buFontTx/>
              <a:buNone/>
              <a:tabLst/>
              <a:defRPr/>
            </a:pPr>
            <a:r>
              <a:rPr kumimoji="0" lang="ta-IN" sz="11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4" name="Rectangle 3">
            <a:extLst>
              <a:ext uri="{FF2B5EF4-FFF2-40B4-BE49-F238E27FC236}">
                <a16:creationId xmlns:a16="http://schemas.microsoft.com/office/drawing/2014/main" id="{8E0BEA8F-58A8-41D0-B3D1-CDA2F44BC927}"/>
              </a:ext>
            </a:extLst>
          </p:cNvPr>
          <p:cNvSpPr/>
          <p:nvPr/>
        </p:nvSpPr>
        <p:spPr>
          <a:xfrm>
            <a:off x="0" y="7162681"/>
            <a:ext cx="6858000" cy="274331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89B6670A-168E-461C-AFBC-AB5EE50503EE}"/>
              </a:ext>
            </a:extLst>
          </p:cNvPr>
          <p:cNvSpPr/>
          <p:nvPr/>
        </p:nvSpPr>
        <p:spPr>
          <a:xfrm>
            <a:off x="146070" y="6310282"/>
            <a:ext cx="6315213" cy="323165"/>
          </a:xfrm>
          <a:prstGeom prst="rect">
            <a:avLst/>
          </a:prstGeom>
        </p:spPr>
        <p:txBody>
          <a:bodyPr wrap="square">
            <a:spAutoFit/>
          </a:bodyPr>
          <a:lstStyle/>
          <a:p>
            <a:pPr marL="0" marR="144145" lvl="0" indent="0" defTabSz="457200" rtl="0" eaLnBrk="1" fontAlgn="auto" latinLnBrk="0" hangingPunct="1">
              <a:spcBef>
                <a:spcPts val="0"/>
              </a:spcBef>
              <a:spcAft>
                <a:spcPts val="800"/>
              </a:spcAft>
              <a:buClrTx/>
              <a:buSzTx/>
              <a:buFontTx/>
              <a:buNone/>
              <a:tabLst/>
              <a:defRPr/>
            </a:pPr>
            <a:endParaRPr lang="en-GB" sz="1500" dirty="0">
              <a:solidFill>
                <a:prstClr val="black">
                  <a:lumMod val="85000"/>
                  <a:lumOff val="15000"/>
                </a:prstClr>
              </a:solidFill>
              <a:latin typeface="Helvetica" panose="020B0604020202020204" pitchFamily="34" charset="0"/>
              <a:cs typeface="Helvetica" panose="020B0604020202020204" pitchFamily="34" charset="0"/>
            </a:endParaRPr>
          </a:p>
        </p:txBody>
      </p:sp>
      <p:pic>
        <p:nvPicPr>
          <p:cNvPr id="14" name="Picture 13">
            <a:extLst>
              <a:ext uri="{FF2B5EF4-FFF2-40B4-BE49-F238E27FC236}">
                <a16:creationId xmlns:a16="http://schemas.microsoft.com/office/drawing/2014/main" id="{9E843288-4E53-4803-BBF9-D23A61662794}"/>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693773" y="5781047"/>
            <a:ext cx="4164227" cy="4124953"/>
          </a:xfrm>
          <a:prstGeom prst="rect">
            <a:avLst/>
          </a:prstGeom>
          <a:effectLst>
            <a:outerShdw blurRad="50800" dist="38100" dir="8100000" sx="103000" sy="103000" algn="tr" rotWithShape="0">
              <a:prstClr val="black">
                <a:alpha val="40000"/>
              </a:prstClr>
            </a:outerShdw>
          </a:effectLst>
          <a:scene3d>
            <a:camera prst="orthographicFront">
              <a:rot lat="0" lon="0" rev="0"/>
            </a:camera>
            <a:lightRig rig="threePt" dir="t"/>
          </a:scene3d>
        </p:spPr>
      </p:pic>
      <p:pic>
        <p:nvPicPr>
          <p:cNvPr id="1027" name="Picture 3" descr="NHS 10மிமீ - RGB நீலம்(NHS 10mm - RGB Blue)">
            <a:extLst>
              <a:ext uri="{FF2B5EF4-FFF2-40B4-BE49-F238E27FC236}">
                <a16:creationId xmlns:a16="http://schemas.microsoft.com/office/drawing/2014/main" id="{665DA038-DDB9-405A-B675-DEE85F4362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2477" y="286515"/>
            <a:ext cx="12350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2">
            <a:extLst>
              <a:ext uri="{FF2B5EF4-FFF2-40B4-BE49-F238E27FC236}">
                <a16:creationId xmlns:a16="http://schemas.microsoft.com/office/drawing/2014/main" id="{6BBC8F2D-8B1E-4627-9FCE-ED1F74AB4AD4}"/>
              </a:ext>
            </a:extLst>
          </p:cNvPr>
          <p:cNvSpPr txBox="1"/>
          <p:nvPr/>
        </p:nvSpPr>
        <p:spPr>
          <a:xfrm>
            <a:off x="125778" y="7194022"/>
            <a:ext cx="3177898" cy="2487546"/>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rtl="0">
              <a:spcAft>
                <a:spcPts val="0"/>
              </a:spcAft>
            </a:pPr>
            <a:r>
              <a:rPr lang="ta-IN" sz="105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நீங்கள் பங்கேற்க </a:t>
            </a:r>
            <a:r>
              <a:rPr lang="ta-IN" sz="1050" b="1"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விரும்பவில்லை</a:t>
            </a:r>
            <a:r>
              <a:rPr lang="ta-IN" sz="105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 என்றாலோ, அல்லது கருத்தாய்வு தொடர்பாக ஏதேனும் கேள்விகள் இருந்தாலோ, தயவுசெய்து பின்வருபவற்றில் தொடர்பு கொள்ளவும்:</a:t>
            </a:r>
          </a:p>
          <a:p>
            <a:pPr>
              <a:spcAft>
                <a:spcPts val="0"/>
              </a:spcAft>
            </a:pPr>
            <a:endParaRPr lang="en-US" sz="1050" dirty="0">
              <a:solidFill>
                <a:schemeClr val="bg1"/>
              </a:solidFill>
              <a:effectLst/>
              <a:latin typeface="Helvetica" panose="020B0604020202020204" pitchFamily="34" charset="0"/>
              <a:ea typeface="Arial" panose="020B0604020202020204" pitchFamily="34" charset="0"/>
              <a:cs typeface="Helvetica" panose="020B0604020202020204" pitchFamily="34" charset="0"/>
            </a:endParaRPr>
          </a:p>
          <a:p>
            <a:pPr marL="285750" indent="-285750" rtl="0">
              <a:spcAft>
                <a:spcPts val="0"/>
              </a:spcAft>
              <a:buFont typeface="Arial" panose="020B0604020202020204" pitchFamily="34" charset="0"/>
              <a:buChar char="•"/>
            </a:pPr>
            <a:r>
              <a:rPr lang="ta-IN" sz="105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அறக்கட்டளையின் தொலைபேசி எண்</a:t>
            </a:r>
            <a:r>
              <a:rPr lang="ta-IN" sz="1050" dirty="0">
                <a:solidFill>
                  <a:schemeClr val="bg1"/>
                </a:solidFill>
                <a:latin typeface="Helvetica" panose="020B0604020202020204" pitchFamily="34" charset="0"/>
                <a:ea typeface="Arial" panose="020B0604020202020204" pitchFamily="34" charset="0"/>
                <a:cs typeface="Helvetica" panose="020B0604020202020204" pitchFamily="34" charset="0"/>
              </a:rPr>
              <a:t>(</a:t>
            </a:r>
            <a:r>
              <a:rPr lang="ta-IN" sz="105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தேவை)</a:t>
            </a:r>
          </a:p>
          <a:p>
            <a:pPr marL="285750" indent="-285750" rtl="0">
              <a:spcAft>
                <a:spcPts val="0"/>
              </a:spcAft>
              <a:buFont typeface="Arial" panose="020B0604020202020204" pitchFamily="34" charset="0"/>
              <a:buChar char="•"/>
            </a:pPr>
            <a:r>
              <a:rPr lang="ta-IN" sz="105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அறக்கட்டளையின் மின்னஞ்சல் முகவரி(கிடைத்தால்)</a:t>
            </a:r>
          </a:p>
          <a:p>
            <a:pPr marL="285750" indent="-285750" rtl="0">
              <a:spcAft>
                <a:spcPts val="0"/>
              </a:spcAft>
              <a:buFont typeface="Arial" panose="020B0604020202020204" pitchFamily="34" charset="0"/>
              <a:buChar char="•"/>
            </a:pPr>
            <a:r>
              <a:rPr lang="ta-IN" sz="105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அறக்கட்டளையின் முகவரி</a:t>
            </a:r>
            <a:r>
              <a:rPr lang="ta-IN" sz="1050" dirty="0">
                <a:solidFill>
                  <a:schemeClr val="bg1"/>
                </a:solidFill>
                <a:latin typeface="Helvetica" panose="020B0604020202020204" pitchFamily="34" charset="0"/>
                <a:ea typeface="Arial" panose="020B0604020202020204" pitchFamily="34" charset="0"/>
                <a:cs typeface="Helvetica" panose="020B0604020202020204" pitchFamily="34" charset="0"/>
              </a:rPr>
              <a:t>(</a:t>
            </a:r>
            <a:r>
              <a:rPr lang="ta-IN" sz="1050" dirty="0">
                <a:solidFill>
                  <a:schemeClr val="bg1"/>
                </a:solidFill>
                <a:effectLst/>
                <a:latin typeface="Helvetica" panose="020B0604020202020204" pitchFamily="34" charset="0"/>
                <a:ea typeface="Arial" panose="020B0604020202020204" pitchFamily="34" charset="0"/>
                <a:cs typeface="Helvetica" panose="020B0604020202020204" pitchFamily="34" charset="0"/>
              </a:rPr>
              <a:t>கிடைத்தால்</a:t>
            </a:r>
            <a:r>
              <a:rPr lang="ta-IN" sz="1050" dirty="0">
                <a:solidFill>
                  <a:schemeClr val="bg1"/>
                </a:solidFill>
                <a:latin typeface="Helvetica" panose="020B0604020202020204" pitchFamily="34" charset="0"/>
                <a:ea typeface="Arial" panose="020B0604020202020204" pitchFamily="34" charset="0"/>
                <a:cs typeface="Helvetica" panose="020B0604020202020204" pitchFamily="34" charset="0"/>
              </a:rPr>
              <a:t>)</a:t>
            </a:r>
          </a:p>
          <a:p>
            <a:pPr rtl="0">
              <a:lnSpc>
                <a:spcPts val="1600"/>
              </a:lnSpc>
              <a:spcAft>
                <a:spcPts val="0"/>
              </a:spcAft>
            </a:pPr>
            <a:r>
              <a:rPr lang="ta-IN" sz="1000" dirty="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rtl="0">
              <a:lnSpc>
                <a:spcPts val="1600"/>
              </a:lnSpc>
              <a:spcAft>
                <a:spcPts val="0"/>
              </a:spcAft>
            </a:pPr>
            <a:r>
              <a:rPr lang="ta-IN" sz="1000" dirty="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rtl="0">
              <a:lnSpc>
                <a:spcPts val="1600"/>
              </a:lnSpc>
              <a:spcAft>
                <a:spcPts val="0"/>
              </a:spcAft>
            </a:pPr>
            <a:r>
              <a:rPr lang="ta-IN" sz="1000" dirty="0">
                <a:solidFill>
                  <a:schemeClr val="bg1"/>
                </a:solidFill>
                <a:effectLst/>
                <a:ea typeface="Arial" panose="020B0604020202020204" pitchFamily="34" charset="0"/>
                <a:cs typeface="Times New Roman" panose="02020603050405020304" pitchFamily="18" charset="0"/>
              </a:rPr>
              <a:t> </a:t>
            </a:r>
          </a:p>
        </p:txBody>
      </p:sp>
      <p:sp>
        <p:nvSpPr>
          <p:cNvPr id="21" name="Text Box 10">
            <a:extLst>
              <a:ext uri="{FF2B5EF4-FFF2-40B4-BE49-F238E27FC236}">
                <a16:creationId xmlns:a16="http://schemas.microsoft.com/office/drawing/2014/main" id="{24AC7AE2-6411-4BA5-86F0-3603FFC7A110}"/>
              </a:ext>
            </a:extLst>
          </p:cNvPr>
          <p:cNvSpPr txBox="1"/>
          <p:nvPr/>
        </p:nvSpPr>
        <p:spPr>
          <a:xfrm>
            <a:off x="183870" y="5628520"/>
            <a:ext cx="5814594" cy="76343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R="144145" rtl="0">
              <a:defRPr/>
            </a:pPr>
            <a:r>
              <a:rPr lang="ta-IN" sz="1400" dirty="0">
                <a:solidFill>
                  <a:prstClr val="black">
                    <a:lumMod val="85000"/>
                    <a:lumOff val="15000"/>
                  </a:prstClr>
                </a:solidFill>
                <a:latin typeface="Helvetica" panose="020B0604020202020204" pitchFamily="34" charset="0"/>
                <a:cs typeface="Helvetica" panose="020B0604020202020204" pitchFamily="34" charset="0"/>
              </a:rPr>
              <a:t>கலந்து கொள்வதற்கு நீங்கள் அழைக்கப்பட்டிருந்தால், உங்கள் பெயர், தொலைபேசி எண் மற்றும் தபால் முகவரி, ஆராய்ச்சியாளர்களுடன் பகிர்ந்து கொள்ளப்படும், அவர்கள் உங்களுக்கு ஒரு கடிதம் மற்றும் உரை செய்தி நினைவூட்டல்களை அனுப்புவார்கள். நீங்கள், இந்த கருத்தாய்வை, இணையவழி அல்லது காகிதத்தில் நிறைவு செய்யலாம்.</a:t>
            </a:r>
          </a:p>
          <a:p>
            <a:pPr marL="0" marR="144145" lvl="0" indent="0" defTabSz="457200" rtl="0" eaLnBrk="1" fontAlgn="auto" latinLnBrk="0" hangingPunct="1">
              <a:spcAft>
                <a:spcPts val="1200"/>
              </a:spcAft>
              <a:buClrTx/>
              <a:buSzTx/>
              <a:buFontTx/>
              <a:buNone/>
              <a:tabLst/>
              <a:defRPr/>
            </a:pPr>
            <a:endParaRPr lang="en-GB" sz="1200" dirty="0">
              <a:solidFill>
                <a:schemeClr val="accent1"/>
              </a:solidFill>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spcBef>
                <a:spcPts val="0"/>
              </a:spcBef>
              <a:spcAft>
                <a:spcPts val="1200"/>
              </a:spcAft>
              <a:buClrTx/>
              <a:buSzTx/>
              <a:buFontTx/>
              <a:buNone/>
              <a:tabLst/>
              <a:defRPr/>
            </a:pPr>
            <a:endParaRPr kumimoji="0" lang="en-GB" sz="12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lnSpc>
                <a:spcPts val="1800"/>
              </a:lnSpc>
              <a:spcBef>
                <a:spcPts val="0"/>
              </a:spcBef>
              <a:spcAft>
                <a:spcPts val="1200"/>
              </a:spcAft>
              <a:buClrTx/>
              <a:buSzTx/>
              <a:buFontTx/>
              <a:buNone/>
              <a:tabLst/>
              <a:defRPr/>
            </a:pPr>
            <a:r>
              <a:rPr kumimoji="0" lang="ta-IN" sz="12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pic>
        <p:nvPicPr>
          <p:cNvPr id="22" name="Picture 21">
            <a:extLst>
              <a:ext uri="{FF2B5EF4-FFF2-40B4-BE49-F238E27FC236}">
                <a16:creationId xmlns:a16="http://schemas.microsoft.com/office/drawing/2014/main" id="{2CEFF49F-0122-4EB4-915F-7B99EE9BC762}"/>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90127" y="234865"/>
            <a:ext cx="2182495" cy="692150"/>
          </a:xfrm>
          <a:prstGeom prst="rect">
            <a:avLst/>
          </a:prstGeom>
        </p:spPr>
      </p:pic>
      <p:sp>
        <p:nvSpPr>
          <p:cNvPr id="2" name="TextBox 1">
            <a:extLst>
              <a:ext uri="{FF2B5EF4-FFF2-40B4-BE49-F238E27FC236}">
                <a16:creationId xmlns:a16="http://schemas.microsoft.com/office/drawing/2014/main" id="{063CFCBE-29D0-25C3-DC67-C7D0FB848759}"/>
              </a:ext>
            </a:extLst>
          </p:cNvPr>
          <p:cNvSpPr txBox="1"/>
          <p:nvPr/>
        </p:nvSpPr>
        <p:spPr>
          <a:xfrm>
            <a:off x="125778" y="9285953"/>
            <a:ext cx="3387964" cy="507831"/>
          </a:xfrm>
          <a:prstGeom prst="rect">
            <a:avLst/>
          </a:prstGeom>
          <a:noFill/>
        </p:spPr>
        <p:txBody>
          <a:bodyPr wrap="square" rtlCol="0">
            <a:spAutoFit/>
          </a:bodyPr>
          <a:lstStyle/>
          <a:p>
            <a:pPr rtl="0"/>
            <a:r>
              <a:rPr lang="ta-IN" sz="900" b="1" dirty="0">
                <a:solidFill>
                  <a:schemeClr val="bg1"/>
                </a:solidFill>
              </a:rPr>
              <a:t>NHS பெரியவர் உள்நோயாளி கருத்தாய்வு, தொடர்பு விவரங்களை செயலாக்க, பிரிவு 251(NHS சட்டம் 2006) ஒப்புதலைக் கொண்டுள்ளது.</a:t>
            </a:r>
          </a:p>
        </p:txBody>
      </p:sp>
    </p:spTree>
    <p:extLst>
      <p:ext uri="{BB962C8B-B14F-4D97-AF65-F5344CB8AC3E}">
        <p14:creationId xmlns:p14="http://schemas.microsoft.com/office/powerpoint/2010/main" val="1616917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0EA4E9A0D10A4B86B174D08978D5EB" ma:contentTypeVersion="20" ma:contentTypeDescription="Create a new document." ma:contentTypeScope="" ma:versionID="26c935804cca8554dae2c422a939c20e">
  <xsd:schema xmlns:xsd="http://www.w3.org/2001/XMLSchema" xmlns:xs="http://www.w3.org/2001/XMLSchema" xmlns:p="http://schemas.microsoft.com/office/2006/metadata/properties" xmlns:ns2="c497441b-d3fe-4788-8629-aff52d38f515" xmlns:ns3="1d162527-c308-4a98-98b8-9e726c57dd8b" targetNamespace="http://schemas.microsoft.com/office/2006/metadata/properties" ma:root="true" ma:fieldsID="86ed6c77570e97698f7fc61157777e1c" ns2:_="" ns3:_="">
    <xsd:import namespace="c497441b-d3fe-4788-8629-aff52d38f515"/>
    <xsd:import namespace="1d162527-c308-4a98-98b8-9e726c57dd8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Date2"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97441b-d3fe-4788-8629-aff52d38f5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Date2" ma:index="20" nillable="true" ma:displayName="Date2" ma:format="DateTime" ma:internalName="Date2">
      <xsd:simpleType>
        <xsd:restriction base="dms:DateTime"/>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df9d8e5-705b-4129-800a-08ca17c575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162527-c308-4a98-98b8-9e726c57dd8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f9b9cce-e594-4bda-ba48-132f42860941}" ma:internalName="TaxCatchAll" ma:showField="CatchAllData" ma:web="1d162527-c308-4a98-98b8-9e726c57dd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ate2 xmlns="c497441b-d3fe-4788-8629-aff52d38f515" xsi:nil="true"/>
    <lcf76f155ced4ddcb4097134ff3c332f xmlns="c497441b-d3fe-4788-8629-aff52d38f515">
      <Terms xmlns="http://schemas.microsoft.com/office/infopath/2007/PartnerControls"/>
    </lcf76f155ced4ddcb4097134ff3c332f>
    <TaxCatchAll xmlns="1d162527-c308-4a98-98b8-9e726c57dd8b" xsi:nil="true"/>
  </documentManagement>
</p:properties>
</file>

<file path=customXml/itemProps1.xml><?xml version="1.0" encoding="utf-8"?>
<ds:datastoreItem xmlns:ds="http://schemas.openxmlformats.org/officeDocument/2006/customXml" ds:itemID="{10EFBC93-8DDE-4AD1-957E-A86AA20C5E98}"/>
</file>

<file path=customXml/itemProps2.xml><?xml version="1.0" encoding="utf-8"?>
<ds:datastoreItem xmlns:ds="http://schemas.openxmlformats.org/officeDocument/2006/customXml" ds:itemID="{FE6AA380-B6C2-4E36-8AFF-80DE565F391E}"/>
</file>

<file path=customXml/itemProps3.xml><?xml version="1.0" encoding="utf-8"?>
<ds:datastoreItem xmlns:ds="http://schemas.openxmlformats.org/officeDocument/2006/customXml" ds:itemID="{6B619641-9A03-4961-8092-3D0ABE539321}"/>
</file>

<file path=docMetadata/LabelInfo.xml><?xml version="1.0" encoding="utf-8"?>
<clbl:labelList xmlns:clbl="http://schemas.microsoft.com/office/2020/mipLabelMetadata">
  <clbl:label id="{19f7f50a-c692-4f56-92a0-10ab17c7532a}" enabled="1" method="Privileged" siteId="{87d48f5f-7eb6-48dd-b269-dae3dea931b5}" contentBits="0"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157</Words>
  <Application>Microsoft Office PowerPoint</Application>
  <PresentationFormat>A4 Paper (210x297 mm)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2025-09-25T15:29:20Z</dcterms:created>
  <dcterms:modified xsi:type="dcterms:W3CDTF">2025-09-30T13:39:41Z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0x010100480EA4E9A0D10A4B86B174D08978D5EB</vt:lpwstr>
  </property>
</Properties>
</file>